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7FA54-B780-4448-B681-1D679A6609A5}" v="158" dt="2024-06-14T09:29:15.977"/>
    <p1510:client id="{D7D7F14C-E333-472F-A20A-094FAC4F2988}" v="248" dt="2024-06-13T12:19:47.39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41" autoAdjust="0"/>
  </p:normalViewPr>
  <p:slideViewPr>
    <p:cSldViewPr snapToGrid="0">
      <p:cViewPr>
        <p:scale>
          <a:sx n="40" d="100"/>
          <a:sy n="40" d="100"/>
        </p:scale>
        <p:origin x="1338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3T08:55:58.268" v="355"/>
      <pc:docMkLst>
        <pc:docMk/>
      </pc:docMkLst>
      <pc:sldChg chg="modSp mod">
        <pc:chgData name="Martina de Haro" userId="e78c115f-2df7-4097-987b-a7d7dd5f7db8" providerId="ADAL" clId="{819BA667-9AB4-4C5B-A23E-BEE0E43C3DFC}" dt="2024-06-13T08:55:58.268" v="355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51:52.678" v="333" actId="20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0.914" v="3" actId="947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9.502" v="4" actId="94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9:03.274" v="40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46.078" v="81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58.016" v="99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1:16.405" v="120" actId="1410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3T08:55:41.698" v="353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24.753" v="352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58.268" v="355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4.013" v="31" actId="255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8.801" v="32" actId="255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34.569" v="33" actId="255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8:07.522" v="34" actId="255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4.945" v="121" actId="255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9.514" v="122" actId="255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addSp delSp modSp mod">
        <pc:chgData name="Martina de Haro" userId="e78c115f-2df7-4097-987b-a7d7dd5f7db8" providerId="ADAL" clId="{819BA667-9AB4-4C5B-A23E-BEE0E43C3DFC}" dt="2024-06-13T08:50:33.906" v="332" actId="207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3T08:33:48.573" v="131" actId="31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3T08:33:55.697" v="135" actId="20577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3T08:34:19.548" v="142" actId="20577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3T08:34:54.448" v="147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3T08:35:13.836" v="162" actId="20577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3T08:39:38.581" v="188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3T08:43:57.431" v="224" actId="14100"/>
          <ac:spMkLst>
            <pc:docMk/>
            <pc:sldMk cId="911853120" sldId="257"/>
            <ac:spMk id="21" creationId="{3A946DDE-800A-BB44-9DA0-FF6E097C39B8}"/>
          </ac:spMkLst>
        </pc:spChg>
        <pc:spChg chg="add mod">
          <ac:chgData name="Martina de Haro" userId="e78c115f-2df7-4097-987b-a7d7dd5f7db8" providerId="ADAL" clId="{819BA667-9AB4-4C5B-A23E-BEE0E43C3DFC}" dt="2024-06-13T08:50:07.968" v="328" actId="1076"/>
          <ac:spMkLst>
            <pc:docMk/>
            <pc:sldMk cId="911853120" sldId="257"/>
            <ac:spMk id="23" creationId="{D0BB3782-264C-DC06-81C7-5555D7136455}"/>
          </ac:spMkLst>
        </pc:spChg>
        <pc:graphicFrameChg chg="add mod">
          <ac:chgData name="Martina de Haro" userId="e78c115f-2df7-4097-987b-a7d7dd5f7db8" providerId="ADAL" clId="{819BA667-9AB4-4C5B-A23E-BEE0E43C3DFC}" dt="2024-06-13T08:45:01.269" v="239" actId="1076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3T08:50:33.906" v="332" actId="207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09.400" v="136" actId="255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25.064" v="143" actId="255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3T08:41:42.970" v="202" actId="255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  <pc:docChgLst>
    <pc:chgData name="Martina de Haro" userId="e78c115f-2df7-4097-987b-a7d7dd5f7db8" providerId="ADAL" clId="{8367FA54-B780-4448-B681-1D679A6609A5}"/>
    <pc:docChg chg="undo custSel modSld">
      <pc:chgData name="Martina de Haro" userId="e78c115f-2df7-4097-987b-a7d7dd5f7db8" providerId="ADAL" clId="{8367FA54-B780-4448-B681-1D679A6609A5}" dt="2024-06-14T09:29:32.902" v="211" actId="33553"/>
      <pc:docMkLst>
        <pc:docMk/>
      </pc:docMkLst>
      <pc:sldChg chg="addSp delSp modSp mod">
        <pc:chgData name="Martina de Haro" userId="e78c115f-2df7-4097-987b-a7d7dd5f7db8" providerId="ADAL" clId="{8367FA54-B780-4448-B681-1D679A6609A5}" dt="2024-06-14T09:28:42.667" v="206" actId="33553"/>
        <pc:sldMkLst>
          <pc:docMk/>
          <pc:sldMk cId="0" sldId="256"/>
        </pc:sldMkLst>
        <pc:spChg chg="add del mod">
          <ac:chgData name="Martina de Haro" userId="e78c115f-2df7-4097-987b-a7d7dd5f7db8" providerId="ADAL" clId="{8367FA54-B780-4448-B681-1D679A6609A5}" dt="2024-06-14T09:28:36.445" v="205"/>
          <ac:spMkLst>
            <pc:docMk/>
            <pc:sldMk cId="0" sldId="256"/>
            <ac:spMk id="2" creationId="{776ED450-B4DA-CD7F-3EAC-9A97B9A6FA35}"/>
          </ac:spMkLst>
        </pc:spChg>
        <pc:spChg chg="mod">
          <ac:chgData name="Martina de Haro" userId="e78c115f-2df7-4097-987b-a7d7dd5f7db8" providerId="ADAL" clId="{8367FA54-B780-4448-B681-1D679A6609A5}" dt="2024-06-14T09:28:42.667" v="206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24.900" v="6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2.430" v="7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3.759" v="8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5.199" v="9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6.880" v="10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8.491" v="11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1:10.572" v="1" actId="947"/>
          <ac:spMkLst>
            <pc:docMk/>
            <pc:sldMk cId="0" sldId="256"/>
            <ac:spMk id="161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4:12.643" v="166" actId="13244"/>
          <ac:spMkLst>
            <pc:docMk/>
            <pc:sldMk cId="0" sldId="256"/>
            <ac:spMk id="162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2:49.584" v="159" actId="13244"/>
          <ac:spMkLst>
            <pc:docMk/>
            <pc:sldMk cId="0" sldId="256"/>
            <ac:spMk id="164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44.335" v="168" actId="13244"/>
          <ac:spMkLst>
            <pc:docMk/>
            <pc:sldMk cId="0" sldId="256"/>
            <ac:spMk id="167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3:05.985" v="160" actId="13244"/>
          <ac:spMkLst>
            <pc:docMk/>
            <pc:sldMk cId="0" sldId="256"/>
            <ac:spMk id="168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3:11.129" v="161" actId="13244"/>
          <ac:spMkLst>
            <pc:docMk/>
            <pc:sldMk cId="0" sldId="256"/>
            <ac:spMk id="170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53.074" v="169" actId="13244"/>
          <ac:spMkLst>
            <pc:docMk/>
            <pc:sldMk cId="0" sldId="256"/>
            <ac:spMk id="17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57.097" v="170" actId="13244"/>
          <ac:spMkLst>
            <pc:docMk/>
            <pc:sldMk cId="0" sldId="256"/>
            <ac:spMk id="17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02.534" v="171" actId="13244"/>
          <ac:spMkLst>
            <pc:docMk/>
            <pc:sldMk cId="0" sldId="256"/>
            <ac:spMk id="17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05.695" v="172" actId="13244"/>
          <ac:spMkLst>
            <pc:docMk/>
            <pc:sldMk cId="0" sldId="256"/>
            <ac:spMk id="179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5:08.266" v="173" actId="13244"/>
          <ac:spMkLst>
            <pc:docMk/>
            <pc:sldMk cId="0" sldId="256"/>
            <ac:spMk id="181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15.985" v="174" actId="13244"/>
          <ac:spMkLst>
            <pc:docMk/>
            <pc:sldMk cId="0" sldId="256"/>
            <ac:spMk id="18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18.854" v="175" actId="13244"/>
          <ac:spMkLst>
            <pc:docMk/>
            <pc:sldMk cId="0" sldId="256"/>
            <ac:spMk id="18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23.321" v="176" actId="13244"/>
          <ac:spMkLst>
            <pc:docMk/>
            <pc:sldMk cId="0" sldId="256"/>
            <ac:spMk id="18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47.927" v="177" actId="13244"/>
          <ac:spMkLst>
            <pc:docMk/>
            <pc:sldMk cId="0" sldId="256"/>
            <ac:spMk id="190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53.616" v="178" actId="13244"/>
          <ac:spMkLst>
            <pc:docMk/>
            <pc:sldMk cId="0" sldId="256"/>
            <ac:spMk id="192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59.025" v="180" actId="13244"/>
          <ac:spMkLst>
            <pc:docMk/>
            <pc:sldMk cId="0" sldId="256"/>
            <ac:spMk id="19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02.065" v="181" actId="13244"/>
          <ac:spMkLst>
            <pc:docMk/>
            <pc:sldMk cId="0" sldId="256"/>
            <ac:spMk id="19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04.888" v="182" actId="13244"/>
          <ac:spMkLst>
            <pc:docMk/>
            <pc:sldMk cId="0" sldId="256"/>
            <ac:spMk id="19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24.385" v="183" actId="13244"/>
          <ac:spMkLst>
            <pc:docMk/>
            <pc:sldMk cId="0" sldId="256"/>
            <ac:spMk id="202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4:22.420" v="167" actId="13244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3.392" v="136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5.282" v="137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7.189" v="138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8367FA54-B780-4448-B681-1D679A6609A5}" dt="2024-06-14T09:24:02.122" v="165" actId="13244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4:54.745" v="96" actId="962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42.934" v="164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16.920" v="163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14.235" v="162" actId="962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5:43.557" v="104" actId="962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24.243" v="114" actId="962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11.325" v="108" actId="962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39.464" v="118" actId="962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51.123" v="120" actId="962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02.495" v="122" actId="962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16.074" v="124" actId="962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30.419" v="126" actId="962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39.073" v="128" actId="962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5:55.471" v="179" actId="1324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57.096" v="132" actId="962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8:08.253" v="134" actId="962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8367FA54-B780-4448-B681-1D679A6609A5}" dt="2024-06-14T09:22:40.130" v="156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2:41.144" v="157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2:42.176" v="158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48.714" v="184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7:58:29.721" v="139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50.774" v="185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52.006" v="186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8367FA54-B780-4448-B681-1D679A6609A5}" dt="2024-06-14T09:29:32.902" v="211" actId="33553"/>
        <pc:sldMkLst>
          <pc:docMk/>
          <pc:sldMk cId="911853120" sldId="257"/>
        </pc:sldMkLst>
        <pc:spChg chg="add del mod">
          <ac:chgData name="Martina de Haro" userId="e78c115f-2df7-4097-987b-a7d7dd5f7db8" providerId="ADAL" clId="{8367FA54-B780-4448-B681-1D679A6609A5}" dt="2024-06-14T09:28:34.654" v="203"/>
          <ac:spMkLst>
            <pc:docMk/>
            <pc:sldMk cId="911853120" sldId="257"/>
            <ac:spMk id="2" creationId="{24EEC8F8-D9E3-4722-8A10-AAEFC2FD4BBB}"/>
          </ac:spMkLst>
        </pc:spChg>
        <pc:spChg chg="add del mod">
          <ac:chgData name="Martina de Haro" userId="e78c115f-2df7-4097-987b-a7d7dd5f7db8" providerId="ADAL" clId="{8367FA54-B780-4448-B681-1D679A6609A5}" dt="2024-06-14T09:29:15.977" v="210"/>
          <ac:spMkLst>
            <pc:docMk/>
            <pc:sldMk cId="911853120" sldId="257"/>
            <ac:spMk id="3" creationId="{7D13CB17-7ED1-95F5-A244-850EA1F80FC2}"/>
          </ac:spMkLst>
        </pc:spChg>
        <pc:spChg chg="mod">
          <ac:chgData name="Martina de Haro" userId="e78c115f-2df7-4097-987b-a7d7dd5f7db8" providerId="ADAL" clId="{8367FA54-B780-4448-B681-1D679A6609A5}" dt="2024-06-14T09:29:32.902" v="211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367FA54-B780-4448-B681-1D679A6609A5}" dt="2024-06-14T07:59:28.439" v="150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8367FA54-B780-4448-B681-1D679A6609A5}" dt="2024-06-14T07:59:34.254" v="153" actId="962"/>
          <ac:spMkLst>
            <pc:docMk/>
            <pc:sldMk cId="911853120" sldId="257"/>
            <ac:spMk id="22" creationId="{398D885C-E3EF-F246-A2A9-FD4C012F6789}"/>
          </ac:spMkLst>
        </pc:spChg>
        <pc:graphicFrameChg chg="del">
          <ac:chgData name="Martina de Haro" userId="e78c115f-2df7-4097-987b-a7d7dd5f7db8" providerId="ADAL" clId="{8367FA54-B780-4448-B681-1D679A6609A5}" dt="2024-06-13T09:45:08.915" v="0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34.577" v="193" actId="13244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08.246" v="187" actId="13244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1.641" v="188" actId="13244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6.727" v="189" actId="13244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8.808" v="190" actId="13244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27.197" v="191" actId="13244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30.729" v="192" actId="13244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  <pc:docChgLst>
    <pc:chgData name="Tania Garreta" userId="9d7c30c7-2628-4223-bed8-808cb9d7cf73" providerId="ADAL" clId="{D7D7F14C-E333-472F-A20A-094FAC4F2988}"/>
    <pc:docChg chg="undo redo custSel modSld">
      <pc:chgData name="Tania Garreta" userId="9d7c30c7-2628-4223-bed8-808cb9d7cf73" providerId="ADAL" clId="{D7D7F14C-E333-472F-A20A-094FAC4F2988}" dt="2024-06-13T12:19:47.398" v="247" actId="20577"/>
      <pc:docMkLst>
        <pc:docMk/>
      </pc:docMkLst>
      <pc:sldChg chg="modSp mod">
        <pc:chgData name="Tania Garreta" userId="9d7c30c7-2628-4223-bed8-808cb9d7cf73" providerId="ADAL" clId="{D7D7F14C-E333-472F-A20A-094FAC4F2988}" dt="2024-06-13T12:11:52.930" v="179" actId="27918"/>
        <pc:sldMkLst>
          <pc:docMk/>
          <pc:sldMk cId="0" sldId="256"/>
        </pc:sldMkLst>
        <pc:spChg chg="mod">
          <ac:chgData name="Tania Garreta" userId="9d7c30c7-2628-4223-bed8-808cb9d7cf73" providerId="ADAL" clId="{D7D7F14C-E333-472F-A20A-094FAC4F2988}" dt="2024-06-13T11:56:51.023" v="17" actId="6549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15.285" v="25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02.773" v="18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1:43.242" v="55"/>
          <ac:spMkLst>
            <pc:docMk/>
            <pc:sldMk cId="0" sldId="256"/>
            <ac:spMk id="16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2:02.133" v="56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44.321" v="34" actId="14100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41.868" v="33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2:14.258" v="5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3:24.539" v="71" actId="14100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6:59.821" v="118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13.313" v="121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22.093" v="122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34.672" v="125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47.010" v="127" actId="14100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11.180" v="133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23.275" v="134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35.264" v="137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44.053" v="140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9:55.789" v="149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06.774" v="154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13.633" v="15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20.995" v="16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Tania Garreta" userId="9d7c30c7-2628-4223-bed8-808cb9d7cf73" providerId="ADAL" clId="{D7D7F14C-E333-472F-A20A-094FAC4F2988}" dt="2024-06-13T12:04:14.211" v="79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08.415" v="108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13.961" v="111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21.920" v="113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26.259" v="115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11:32.477" v="17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11:23.806" v="170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modSp mod">
        <pc:chgData name="Tania Garreta" userId="9d7c30c7-2628-4223-bed8-808cb9d7cf73" providerId="ADAL" clId="{D7D7F14C-E333-472F-A20A-094FAC4F2988}" dt="2024-06-13T12:19:47.398" v="247" actId="20577"/>
        <pc:sldMkLst>
          <pc:docMk/>
          <pc:sldMk cId="911853120" sldId="257"/>
        </pc:sldMkLst>
        <pc:spChg chg="mod">
          <ac:chgData name="Tania Garreta" userId="9d7c30c7-2628-4223-bed8-808cb9d7cf73" providerId="ADAL" clId="{D7D7F14C-E333-472F-A20A-094FAC4F2988}" dt="2024-06-13T12:12:05.712" v="180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Tania Garreta" userId="9d7c30c7-2628-4223-bed8-808cb9d7cf73" providerId="ADAL" clId="{D7D7F14C-E333-472F-A20A-094FAC4F2988}" dt="2024-06-13T12:12:15.586" v="183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Tania Garreta" userId="9d7c30c7-2628-4223-bed8-808cb9d7cf73" providerId="ADAL" clId="{D7D7F14C-E333-472F-A20A-094FAC4F2988}" dt="2024-06-13T12:12:23.726" v="186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Tania Garreta" userId="9d7c30c7-2628-4223-bed8-808cb9d7cf73" providerId="ADAL" clId="{D7D7F14C-E333-472F-A20A-094FAC4F2988}" dt="2024-06-13T12:13:26.524" v="194"/>
          <ac:spMkLst>
            <pc:docMk/>
            <pc:sldMk cId="911853120" sldId="257"/>
            <ac:spMk id="11" creationId="{720FA872-7943-9742-AE16-4624F975B448}"/>
          </ac:spMkLst>
        </pc:spChg>
        <pc:spChg chg="mod">
          <ac:chgData name="Tania Garreta" userId="9d7c30c7-2628-4223-bed8-808cb9d7cf73" providerId="ADAL" clId="{D7D7F14C-E333-472F-A20A-094FAC4F2988}" dt="2024-06-13T12:15:19.477" v="212" actId="313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Tania Garreta" userId="9d7c30c7-2628-4223-bed8-808cb9d7cf73" providerId="ADAL" clId="{D7D7F14C-E333-472F-A20A-094FAC4F2988}" dt="2024-06-13T12:13:45.836" v="200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Tania Garreta" userId="9d7c30c7-2628-4223-bed8-808cb9d7cf73" providerId="ADAL" clId="{D7D7F14C-E333-472F-A20A-094FAC4F2988}" dt="2024-06-13T12:15:28.052" v="213"/>
          <ac:spMkLst>
            <pc:docMk/>
            <pc:sldMk cId="911853120" sldId="257"/>
            <ac:spMk id="16" creationId="{0D1CFA69-19D3-314B-8D99-FDED8DC11A64}"/>
          </ac:spMkLst>
        </pc:spChg>
        <pc:spChg chg="mod">
          <ac:chgData name="Tania Garreta" userId="9d7c30c7-2628-4223-bed8-808cb9d7cf73" providerId="ADAL" clId="{D7D7F14C-E333-472F-A20A-094FAC4F2988}" dt="2024-06-13T12:19:47.398" v="247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Tania Garreta" userId="9d7c30c7-2628-4223-bed8-808cb9d7cf73" providerId="ADAL" clId="{D7D7F14C-E333-472F-A20A-094FAC4F2988}" dt="2024-06-13T12:18:00.899" v="229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Tania Garreta" userId="9d7c30c7-2628-4223-bed8-808cb9d7cf73" providerId="ADAL" clId="{D7D7F14C-E333-472F-A20A-094FAC4F2988}" dt="2024-06-13T12:19:40.274" v="243" actId="20577"/>
          <ac:spMkLst>
            <pc:docMk/>
            <pc:sldMk cId="911853120" sldId="257"/>
            <ac:spMk id="23" creationId="{D0BB3782-264C-DC06-81C7-5555D7136455}"/>
          </ac:spMkLst>
        </pc:spChg>
        <pc:graphicFrameChg chg="mod">
          <ac:chgData name="Tania Garreta" userId="9d7c30c7-2628-4223-bed8-808cb9d7cf73" providerId="ADAL" clId="{D7D7F14C-E333-472F-A20A-094FAC4F2988}" dt="2024-06-13T12:17:38.353" v="226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Food and drinks</c:v>
                </c:pt>
                <c:pt idx="1">
                  <c:v>Mobility</c:v>
                </c:pt>
                <c:pt idx="2">
                  <c:v>Energy (electricity and fuels)</c:v>
                </c:pt>
                <c:pt idx="3">
                  <c:v>Accommodation</c:v>
                </c:pt>
                <c:pt idx="4">
                  <c:v>Materials, waste and water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1882844880357644"/>
          <c:w val="0.75578750777040671"/>
          <c:h val="0.281171551196423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1549041155370918"/>
          <c:w val="0.76874385338721707"/>
          <c:h val="0.2845095884462908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139600000000003"/>
          <c:h val="0.764291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With functional diversity</c:v>
                </c:pt>
                <c:pt idx="1">
                  <c:v>Without functional diversity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3100000000001E-2"/>
          <c:y val="0.73113104767542014"/>
          <c:w val="0.97330700000000003"/>
          <c:h val="0.2688689523245799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With functional diversity</c:v>
                </c:pt>
                <c:pt idx="1">
                  <c:v>Without functional diversity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3024781128462213"/>
          <c:w val="0.94623900000000005"/>
          <c:h val="0.2697521887153780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Non-Catalan companies</c:v>
                </c:pt>
                <c:pt idx="1">
                  <c:v>Local Catalan companies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Non-Catalan companies</c:v>
                </c:pt>
                <c:pt idx="1">
                  <c:v>Local Catalan companies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Freight transport</c:v>
                </c:pt>
                <c:pt idx="1">
                  <c:v>Participants, organizers and speakers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companies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Non-profit companies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For-profit companies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academic centres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Private academic centres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Specialised work centres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insertion companies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Companies in which all employees have permanent contracts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Companies in which 1-10% of the employees have temporary contracts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Companies in which 11-20% of the employees have temporary contracts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Companies in which 21-30% of the employees have temporary contracts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Companies in which 31-40% of the employees have temporary contracts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Companies in which 41-60% of the employees have temporary contracts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Companies in which more than 60% of the employees have temporary contracts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69838019323764056"/>
          <c:w val="0.6790979034014949"/>
          <c:h val="0.3016198067623596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Salary ratio of 1:1 to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Salary ratio of 1:7 to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Salary ratio of 1:15 to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Salary ratio of 1:21 to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Salary ratio of 1:30 or more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Electricity</c:v>
                </c:pt>
                <c:pt idx="1">
                  <c:v>Accommodation</c:v>
                </c:pt>
                <c:pt idx="2">
                  <c:v>Materials</c:v>
                </c:pt>
                <c:pt idx="3">
                  <c:v>Fuels (gas and/or diesel)</c:v>
                </c:pt>
                <c:pt idx="4">
                  <c:v>Food and drinks</c:v>
                </c:pt>
                <c:pt idx="5">
                  <c:v>Water</c:v>
                </c:pt>
                <c:pt idx="6">
                  <c:v>Waste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0881433705397445"/>
          <c:w val="0.78023785954296387"/>
          <c:h val="0.2911856629460254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5220882130224986"/>
          <c:w val="0.78023793427562127"/>
          <c:h val="0.2477911786977502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6889900755158647"/>
          <c:w val="0.78023793427562127"/>
          <c:h val="0.2311009924484135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18" Type="http://schemas.openxmlformats.org/officeDocument/2006/relationships/chart" Target="../charts/chart14.xml"/><Relationship Id="rId3" Type="http://schemas.openxmlformats.org/officeDocument/2006/relationships/image" Target="../media/image2.png"/><Relationship Id="rId21" Type="http://schemas.openxmlformats.org/officeDocument/2006/relationships/chart" Target="../charts/chart17.xml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17" Type="http://schemas.openxmlformats.org/officeDocument/2006/relationships/chart" Target="../charts/chart13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2.xml"/><Relationship Id="rId20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24" Type="http://schemas.openxmlformats.org/officeDocument/2006/relationships/image" Target="../media/image6.png"/><Relationship Id="rId5" Type="http://schemas.openxmlformats.org/officeDocument/2006/relationships/chart" Target="../charts/chart1.xml"/><Relationship Id="rId15" Type="http://schemas.openxmlformats.org/officeDocument/2006/relationships/chart" Target="../charts/chart11.xml"/><Relationship Id="rId23" Type="http://schemas.openxmlformats.org/officeDocument/2006/relationships/image" Target="../media/image5.png"/><Relationship Id="rId10" Type="http://schemas.openxmlformats.org/officeDocument/2006/relationships/chart" Target="../charts/chart6.xml"/><Relationship Id="rId19" Type="http://schemas.openxmlformats.org/officeDocument/2006/relationships/chart" Target="../charts/chart15.xml"/><Relationship Id="rId4" Type="http://schemas.openxmlformats.org/officeDocument/2006/relationships/image" Target="../media/image3.png"/><Relationship Id="rId9" Type="http://schemas.openxmlformats.org/officeDocument/2006/relationships/chart" Target="../charts/chart5.xml"/><Relationship Id="rId14" Type="http://schemas.openxmlformats.org/officeDocument/2006/relationships/chart" Target="../charts/chart10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77517"/>
            <a:ext cx="4353756" cy="1165704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Results</a:t>
            </a: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 report</a:t>
            </a: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event</a:t>
            </a: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 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sustainability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8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2" b="16032"/>
          <a:stretch>
            <a:fillRect/>
          </a:stretch>
        </p:blipFill>
        <p:spPr>
          <a:xfrm>
            <a:off x="654399" y="5554186"/>
            <a:ext cx="4067176" cy="828918"/>
          </a:xfrm>
          <a:prstGeom prst="rect">
            <a:avLst/>
          </a:prstGeom>
          <a:ln w="3175">
            <a:miter lim="400000"/>
          </a:ln>
        </p:spPr>
      </p:pic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Environmental</a:t>
            </a:r>
            <a:r>
              <a:rPr lang="ca-ES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climate</a:t>
            </a:r>
            <a:r>
              <a:rPr lang="ca-ES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change</a:t>
            </a:r>
            <a:endParaRPr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pt-BR" dirty="0"/>
              <a:t>Total </a:t>
            </a:r>
            <a:r>
              <a:rPr lang="pt-BR" dirty="0" err="1"/>
              <a:t>carbon</a:t>
            </a:r>
            <a:r>
              <a:rPr lang="pt-BR" dirty="0"/>
              <a:t> </a:t>
            </a:r>
            <a:r>
              <a:rPr lang="pt-BR" dirty="0" err="1"/>
              <a:t>footprint</a:t>
            </a:r>
            <a:r>
              <a:rPr lang="pt-BR" dirty="0"/>
              <a:t> (tCO</a:t>
            </a:r>
            <a:r>
              <a:rPr lang="pt-BR" baseline="-25000" dirty="0"/>
              <a:t>2eq</a:t>
            </a:r>
            <a:r>
              <a:rPr lang="pt-BR" dirty="0"/>
              <a:t>)</a:t>
            </a:r>
          </a:p>
        </p:txBody>
      </p:sp>
      <p:graphicFrame>
        <p:nvGraphicFramePr>
          <p:cNvPr id="163" name="Gràfic sectorial 2D" descr="Results Total carbon footprint (tCO2eq)"/>
          <p:cNvGraphicFramePr/>
          <p:nvPr>
            <p:extLst>
              <p:ext uri="{D42A27DB-BD31-4B8C-83A1-F6EECF244321}">
                <p14:modId xmlns:p14="http://schemas.microsoft.com/office/powerpoint/2010/main" val="963792905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Carbon footprint from Mobility (tCO</a:t>
            </a:r>
            <a:r>
              <a:rPr lang="en-US" baseline="-25000" dirty="0"/>
              <a:t>2eq</a:t>
            </a:r>
            <a:r>
              <a:rPr lang="en-US" dirty="0"/>
              <a:t>)</a:t>
            </a:r>
          </a:p>
        </p:txBody>
      </p:sp>
      <p:graphicFrame>
        <p:nvGraphicFramePr>
          <p:cNvPr id="169" name="Gràfic sectorial 2D" descr="Carbon footprint from Mobility (tCO2eq)&#10;"/>
          <p:cNvGraphicFramePr/>
          <p:nvPr>
            <p:extLst>
              <p:ext uri="{D42A27DB-BD31-4B8C-83A1-F6EECF244321}">
                <p14:modId xmlns:p14="http://schemas.microsoft.com/office/powerpoint/2010/main" val="381042581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9042702" y="8630137"/>
            <a:ext cx="408782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Carbon footprint excluding Mobility (tCO</a:t>
            </a:r>
            <a:r>
              <a:rPr lang="en-US" baseline="-25000" dirty="0"/>
              <a:t>2eq</a:t>
            </a:r>
            <a:r>
              <a:rPr lang="en-US" dirty="0"/>
              <a:t>)</a:t>
            </a:r>
          </a:p>
        </p:txBody>
      </p:sp>
      <p:graphicFrame>
        <p:nvGraphicFramePr>
          <p:cNvPr id="171" name="Gràfic sectorial 2D" descr="Carbon footprint excluding Mobility (tCO2eq)&#10;"/>
          <p:cNvGraphicFramePr/>
          <p:nvPr>
            <p:extLst>
              <p:ext uri="{D42A27DB-BD31-4B8C-83A1-F6EECF244321}">
                <p14:modId xmlns:p14="http://schemas.microsoft.com/office/powerpoint/2010/main" val="2680624449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5" name="Social: gènere"/>
          <p:cNvSpPr txBox="1"/>
          <p:nvPr/>
        </p:nvSpPr>
        <p:spPr>
          <a:xfrm>
            <a:off x="736295" y="15623246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/>
              <a:t>Social: </a:t>
            </a:r>
            <a:r>
              <a:rPr lang="ca-ES" err="1"/>
              <a:t>gender</a:t>
            </a:r>
            <a:endParaRPr/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54607"/>
            <a:ext cx="397179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Total number of employees who worked at the event by gender (%)</a:t>
            </a:r>
          </a:p>
        </p:txBody>
      </p:sp>
      <p:graphicFrame>
        <p:nvGraphicFramePr>
          <p:cNvPr id="166" name="Gràfic de columnes 2D" descr="Total number of employees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2025726878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654663"/>
            <a:ext cx="418585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contracted for the event only (%)</a:t>
            </a:r>
          </a:p>
        </p:txBody>
      </p:sp>
      <p:graphicFrame>
        <p:nvGraphicFramePr>
          <p:cNvPr id="172" name="Gràfic de columnes 2D" descr="Employees contracted for the event only (%)"/>
          <p:cNvGraphicFramePr/>
          <p:nvPr>
            <p:extLst>
              <p:ext uri="{D42A27DB-BD31-4B8C-83A1-F6EECF244321}">
                <p14:modId xmlns:p14="http://schemas.microsoft.com/office/powerpoint/2010/main" val="2616801404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1" y="16457812"/>
            <a:ext cx="337707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Total number of employees by role (%)</a:t>
            </a:r>
          </a:p>
        </p:txBody>
      </p:sp>
      <p:graphicFrame>
        <p:nvGraphicFramePr>
          <p:cNvPr id="174" name="Gràfic de columnes 2D" descr="Total number of employees by role (%)&#10;"/>
          <p:cNvGraphicFramePr/>
          <p:nvPr>
            <p:extLst>
              <p:ext uri="{D42A27DB-BD31-4B8C-83A1-F6EECF244321}">
                <p14:modId xmlns:p14="http://schemas.microsoft.com/office/powerpoint/2010/main" val="4236559915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719369" y="22382804"/>
            <a:ext cx="397180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Service staff who worked at the event by gender (%)</a:t>
            </a:r>
          </a:p>
        </p:txBody>
      </p:sp>
      <p:graphicFrame>
        <p:nvGraphicFramePr>
          <p:cNvPr id="176" name="Gràfic sectorial 2D" descr="Service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1763137387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379599"/>
            <a:ext cx="3641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Technical staff who worked at the event by gender (%)</a:t>
            </a:r>
          </a:p>
        </p:txBody>
      </p:sp>
      <p:graphicFrame>
        <p:nvGraphicFramePr>
          <p:cNvPr id="178" name="Gràfic sectorial 2D" descr="Technical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1062850699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379599"/>
            <a:ext cx="379897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Management staff who worked at the event by gender (%)</a:t>
            </a:r>
          </a:p>
        </p:txBody>
      </p:sp>
      <p:graphicFrame>
        <p:nvGraphicFramePr>
          <p:cNvPr id="180" name="Gràfic sectorial 2D" descr="Management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3539209229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17076"/>
            <a:ext cx="3971799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gender</a:t>
            </a:r>
            <a:r>
              <a:rPr lang="ca-ES" dirty="0"/>
              <a:t> (%)</a:t>
            </a:r>
          </a:p>
        </p:txBody>
      </p:sp>
      <p:graphicFrame>
        <p:nvGraphicFramePr>
          <p:cNvPr id="182" name="Gràfic de columnes 2D" descr="Speakers by gender (%)&#10;"/>
          <p:cNvGraphicFramePr/>
          <p:nvPr>
            <p:extLst>
              <p:ext uri="{D42A27DB-BD31-4B8C-83A1-F6EECF244321}">
                <p14:modId xmlns:p14="http://schemas.microsoft.com/office/powerpoint/2010/main" val="1332336082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338811" y="28413817"/>
            <a:ext cx="3087306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Duration of the speeches by gender (%)</a:t>
            </a:r>
          </a:p>
        </p:txBody>
      </p:sp>
      <p:graphicFrame>
        <p:nvGraphicFramePr>
          <p:cNvPr id="184" name="Gràfic sectorial 2D" descr="Duration of the speeches by gender (%)&#10;"/>
          <p:cNvGraphicFramePr/>
          <p:nvPr>
            <p:extLst>
              <p:ext uri="{D42A27DB-BD31-4B8C-83A1-F6EECF244321}">
                <p14:modId xmlns:p14="http://schemas.microsoft.com/office/powerpoint/2010/main" val="3983252009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413817"/>
            <a:ext cx="2914565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Speakers with a managerial role by gender (%)</a:t>
            </a:r>
          </a:p>
        </p:txBody>
      </p:sp>
      <p:graphicFrame>
        <p:nvGraphicFramePr>
          <p:cNvPr id="186" name="Gràfic de columnes 2D" descr="Speakers with a managerial role by gender (%)&#10;"/>
          <p:cNvGraphicFramePr/>
          <p:nvPr>
            <p:extLst>
              <p:ext uri="{D42A27DB-BD31-4B8C-83A1-F6EECF244321}">
                <p14:modId xmlns:p14="http://schemas.microsoft.com/office/powerpoint/2010/main" val="574314651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en-US"/>
              <a:t>Social: inclusion of origin and provenance</a:t>
            </a:r>
            <a:endParaRPr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00159"/>
            <a:ext cx="539851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People working at the event according to provenance (%)</a:t>
            </a:r>
          </a:p>
        </p:txBody>
      </p:sp>
      <p:graphicFrame>
        <p:nvGraphicFramePr>
          <p:cNvPr id="189" name="Gràfic de columnes 2D" descr="People working at the event according to provenance (%)&#10;"/>
          <p:cNvGraphicFramePr/>
          <p:nvPr>
            <p:extLst>
              <p:ext uri="{D42A27DB-BD31-4B8C-83A1-F6EECF244321}">
                <p14:modId xmlns:p14="http://schemas.microsoft.com/office/powerpoint/2010/main" val="3620277623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according</a:t>
            </a:r>
            <a:r>
              <a:rPr lang="ca-ES" dirty="0"/>
              <a:t> to </a:t>
            </a:r>
            <a:r>
              <a:rPr lang="ca-ES" dirty="0" err="1"/>
              <a:t>origin</a:t>
            </a:r>
            <a:r>
              <a:rPr lang="ca-ES" dirty="0"/>
              <a:t> (%)</a:t>
            </a:r>
          </a:p>
        </p:txBody>
      </p:sp>
      <p:graphicFrame>
        <p:nvGraphicFramePr>
          <p:cNvPr id="191" name="Gràfic de columnes 2D" descr="Speakers according to origin (%)&#10;"/>
          <p:cNvGraphicFramePr/>
          <p:nvPr>
            <p:extLst>
              <p:ext uri="{D42A27DB-BD31-4B8C-83A1-F6EECF244321}">
                <p14:modId xmlns:p14="http://schemas.microsoft.com/office/powerpoint/2010/main" val="1963201004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/>
              <a:t>Social: </a:t>
            </a:r>
            <a:r>
              <a:rPr lang="ca-ES" err="1"/>
              <a:t>functional</a:t>
            </a:r>
            <a:r>
              <a:rPr lang="ca-ES"/>
              <a:t> </a:t>
            </a:r>
            <a:r>
              <a:rPr lang="ca-ES" err="1"/>
              <a:t>diversity</a:t>
            </a:r>
            <a:endParaRPr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with functional diversity who worked at the event (%)</a:t>
            </a:r>
          </a:p>
        </p:txBody>
      </p:sp>
      <p:graphicFrame>
        <p:nvGraphicFramePr>
          <p:cNvPr id="194" name="Gràfic sectorial 2D" descr="Employees with functional diversity who worked at the event (%)&#10;"/>
          <p:cNvGraphicFramePr/>
          <p:nvPr>
            <p:extLst>
              <p:ext uri="{D42A27DB-BD31-4B8C-83A1-F6EECF244321}">
                <p14:modId xmlns:p14="http://schemas.microsoft.com/office/powerpoint/2010/main" val="3662758183"/>
              </p:ext>
            </p:extLst>
          </p:nvPr>
        </p:nvGraphicFramePr>
        <p:xfrm>
          <a:off x="714632" y="45420823"/>
          <a:ext cx="2635757" cy="380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202659" y="44002049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functional</a:t>
            </a:r>
            <a:r>
              <a:rPr lang="ca-ES" dirty="0"/>
              <a:t> </a:t>
            </a:r>
            <a:r>
              <a:rPr lang="ca-ES" dirty="0" err="1"/>
              <a:t>diversity</a:t>
            </a:r>
            <a:r>
              <a:rPr lang="ca-ES" dirty="0"/>
              <a:t> (%)</a:t>
            </a:r>
          </a:p>
        </p:txBody>
      </p:sp>
      <p:graphicFrame>
        <p:nvGraphicFramePr>
          <p:cNvPr id="196" name="Gràfic sectorial 2D" descr="Speakers with functional diversity (%)&#10;"/>
          <p:cNvGraphicFramePr/>
          <p:nvPr>
            <p:extLst>
              <p:ext uri="{D42A27DB-BD31-4B8C-83A1-F6EECF244321}">
                <p14:modId xmlns:p14="http://schemas.microsoft.com/office/powerpoint/2010/main" val="3988685728"/>
              </p:ext>
            </p:extLst>
          </p:nvPr>
        </p:nvGraphicFramePr>
        <p:xfrm>
          <a:off x="5025513" y="45420823"/>
          <a:ext cx="2711154" cy="380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4" y="43993271"/>
            <a:ext cx="34956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Functional diversity by gender and role (%)</a:t>
            </a:r>
          </a:p>
        </p:txBody>
      </p:sp>
      <p:graphicFrame>
        <p:nvGraphicFramePr>
          <p:cNvPr id="201" name="Gràfic de columnes 2D" descr="Functional diversity by gender and role (%)&#10;"/>
          <p:cNvGraphicFramePr/>
          <p:nvPr>
            <p:extLst>
              <p:ext uri="{D42A27DB-BD31-4B8C-83A1-F6EECF244321}">
                <p14:modId xmlns:p14="http://schemas.microsoft.com/office/powerpoint/2010/main" val="3978087658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Economic: stimulation of the local economy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Headquarters of the companies involved in the event (%)</a:t>
            </a:r>
          </a:p>
        </p:txBody>
      </p:sp>
      <p:graphicFrame>
        <p:nvGraphicFramePr>
          <p:cNvPr id="7" name="Gràfic sectorial 2D" descr="Headquarters of the companies involved in the event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02814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Manufacture of the merchandising products offered (%)</a:t>
            </a:r>
          </a:p>
        </p:txBody>
      </p:sp>
      <p:graphicFrame>
        <p:nvGraphicFramePr>
          <p:cNvPr id="9" name="Gràfic sectorial 2D" descr="Manufacture of the merchandising products offered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483430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70378"/>
            <a:ext cx="11997268" cy="9285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en-US"/>
              <a:t>Economic: diversification of the economic fabric and inclusion of placement agencies</a:t>
            </a:r>
            <a:endParaRPr/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Type of organization involved in the event (%)</a:t>
            </a:r>
          </a:p>
        </p:txBody>
      </p:sp>
      <p:graphicFrame>
        <p:nvGraphicFramePr>
          <p:cNvPr id="12" name="Gràfic de columnes 2D" descr="Type of organization involved in the event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567818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474522" y="10295893"/>
            <a:ext cx="498656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Participation in the event of social inclusion entities (number)</a:t>
            </a:r>
          </a:p>
        </p:txBody>
      </p:sp>
      <p:graphicFrame>
        <p:nvGraphicFramePr>
          <p:cNvPr id="14" name="Gràfic de columnes 2D" descr="Participation in the event of social inclusion entities (number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235570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53876"/>
            <a:ext cx="11997268" cy="4976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 err="1"/>
              <a:t>Economic</a:t>
            </a:r>
            <a:r>
              <a:rPr lang="ca-ES"/>
              <a:t>: </a:t>
            </a:r>
            <a:r>
              <a:rPr lang="ca-ES" err="1"/>
              <a:t>remuneration</a:t>
            </a:r>
            <a:endParaRPr/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of the companies involved in holding the event with a temporary contract (%)</a:t>
            </a:r>
            <a:endParaRPr dirty="0"/>
          </a:p>
        </p:txBody>
      </p:sp>
      <p:graphicFrame>
        <p:nvGraphicFramePr>
          <p:cNvPr id="17" name="Gràfic de columnes 2D" descr="Employees of the companies involved in holding the event with a temporary contract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1421170"/>
              </p:ext>
            </p:extLst>
          </p:nvPr>
        </p:nvGraphicFramePr>
        <p:xfrm>
          <a:off x="849792" y="19458781"/>
          <a:ext cx="11501296" cy="783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252507"/>
            <a:ext cx="11355500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Salary ratios of the companies involved in the event (%)</a:t>
            </a:r>
          </a:p>
        </p:txBody>
      </p:sp>
      <p:graphicFrame>
        <p:nvGraphicFramePr>
          <p:cNvPr id="20" name="Gràfic de columnes 2D" descr="Salary ratios of the companies involved in the event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035148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Companies that carry out a remuneration audit (%)</a:t>
            </a:r>
            <a:endParaRPr dirty="0"/>
          </a:p>
        </p:txBody>
      </p:sp>
      <p:graphicFrame>
        <p:nvGraphicFramePr>
          <p:cNvPr id="5" name="Gráfico 4" descr="Companies that carry out a remuneration audit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739118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ABB43-0BE3-4A77-946F-95ECEAA6BF16}">
  <ds:schemaRefs>
    <ds:schemaRef ds:uri="06c0355b-c2f5-45f8-8805-0f8001b01192"/>
    <ds:schemaRef ds:uri="fcc6cd4a-69ba-48e0-8890-b32c2713f1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08FB4-D915-43E4-AA60-C4DB2A34EC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Personalizado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Helvetica Neue</vt:lpstr>
      <vt:lpstr>Helvetica Neue LT Std 75 Bold</vt:lpstr>
      <vt:lpstr>Helvetica Neue LT Std 85 Heavy</vt:lpstr>
      <vt:lpstr>Helvetica Neue Medium</vt:lpstr>
      <vt:lpstr>21_BasicWhite</vt:lpstr>
      <vt:lpstr>Results report event sustainability</vt:lpstr>
      <vt:lpstr>Economic: stimulation of the local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Martina de Haro</cp:lastModifiedBy>
  <cp:revision>1</cp:revision>
  <dcterms:modified xsi:type="dcterms:W3CDTF">2024-06-14T09:29:41Z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0x010100860E015C1A0F694D8C05E456D989A2BC</vt:lpwstr>
  </property>
</Properties>
</file>