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1.xml" ContentType="application/vnd.openxmlformats-officedocument.them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Masters/notesMaster1.xml" ContentType="application/vnd.openxmlformats-officedocument.presentationml.notesMaster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52" d="100"/>
          <a:sy n="52" d="100"/>
        </p:scale>
        <p:origin x="1960" y="-2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5E86B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rgbClr val="5B9AD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rgbClr val="00070E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7BE-264F-81AF-55849FB28480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7BE-264F-81AF-55849FB28480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7BE-264F-81AF-55849FB28480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7919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7919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Alimentació</c:v>
                </c:pt>
                <c:pt idx="1">
                  <c:v>Mobilitat</c:v>
                </c:pt>
                <c:pt idx="2">
                  <c:v>Energia (electricitat i combustibles)</c:v>
                </c:pt>
                <c:pt idx="3">
                  <c:v>Allotjament</c:v>
                </c:pt>
                <c:pt idx="4">
                  <c:v>Materials (residus i aigua)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139600000000003"/>
          <c:h val="0.764291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3100000000001E-2"/>
          <c:y val="0.82012600000000002"/>
          <c:w val="0.97330700000000003"/>
          <c:h val="0.17987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05099999999998"/>
          <c:w val="0.94623900000000005"/>
          <c:h val="0.17294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Entitas públiques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Entitats sense ànim de lucre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Entitats amb ànim de lucre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Centres acadèmics públics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Centres acadèmics privats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Centres especialitzats de treball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Centres d’inserció social; 0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_);\(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&quot;%&quot;_);\(#,##0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Empreses on tot el personal és fixe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Empreses on 1-10% del personal és temporal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Empreses on 11-20% del personal és temporal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Empreses on 21-30% del personal és temporal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Empreses on 31-40% del personal és temporal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Empreses on 41-60% del personal és temporal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Empreses on més del 60% del personal és temporal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</c: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2108700000000003"/>
          <c:w val="0.56094599999999994"/>
          <c:h val="0.278913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Ràtio salarial d'1:1 a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Ràtio salarial d'1:7 a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Ràtio salarial d'1:15 a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Ràtio salarial d'1:21 a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Ràtio salarial de 30 o més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5E86B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Mercaderies</c:v>
                </c:pt>
                <c:pt idx="1">
                  <c:v>Participants, organitzadors/es i ponents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5E86B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rgbClr val="5B9AD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rgbClr val="00070E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rgbClr val="154C9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rgbClr val="6F94C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9B9-694F-87F9-18F20AAA64DA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9B9-694F-87F9-18F20AAA64DA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9B9-694F-87F9-18F20AAA64DA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7919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9B9-694F-87F9-18F20AAA64DA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9B9-694F-87F9-18F20AAA64DA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7919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9B9-694F-87F9-18F20AAA64DA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69B9-694F-87F9-18F20AAA64DA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Electricitat</c:v>
                </c:pt>
                <c:pt idx="1">
                  <c:v>Allotjament</c:v>
                </c:pt>
                <c:pt idx="2">
                  <c:v>Materials</c:v>
                </c:pt>
                <c:pt idx="3">
                  <c:v>Combustibles (gas i/o gasoil)</c:v>
                </c:pt>
                <c:pt idx="4">
                  <c:v>Alimentació</c:v>
                </c:pt>
                <c:pt idx="5">
                  <c:v>Aigua</c:v>
                </c:pt>
                <c:pt idx="6">
                  <c:v>Residus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5E86B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5E86B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4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18" Type="http://schemas.openxmlformats.org/officeDocument/2006/relationships/chart" Target="../charts/chart14.xml"/><Relationship Id="rId3" Type="http://schemas.openxmlformats.org/officeDocument/2006/relationships/image" Target="../media/image2.png"/><Relationship Id="rId21" Type="http://schemas.openxmlformats.org/officeDocument/2006/relationships/chart" Target="../charts/chart17.xml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17" Type="http://schemas.openxmlformats.org/officeDocument/2006/relationships/chart" Target="../charts/chart13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2.xml"/><Relationship Id="rId20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24" Type="http://schemas.openxmlformats.org/officeDocument/2006/relationships/image" Target="../media/image6.png"/><Relationship Id="rId5" Type="http://schemas.openxmlformats.org/officeDocument/2006/relationships/chart" Target="../charts/chart1.xml"/><Relationship Id="rId15" Type="http://schemas.openxmlformats.org/officeDocument/2006/relationships/chart" Target="../charts/chart11.xml"/><Relationship Id="rId23" Type="http://schemas.openxmlformats.org/officeDocument/2006/relationships/image" Target="../media/image5.png"/><Relationship Id="rId10" Type="http://schemas.openxmlformats.org/officeDocument/2006/relationships/chart" Target="../charts/chart6.xml"/><Relationship Id="rId19" Type="http://schemas.openxmlformats.org/officeDocument/2006/relationships/chart" Target="../charts/chart15.xml"/><Relationship Id="rId4" Type="http://schemas.openxmlformats.org/officeDocument/2006/relationships/image" Target="../media/image3.png"/><Relationship Id="rId9" Type="http://schemas.openxmlformats.org/officeDocument/2006/relationships/chart" Target="../charts/chart5.xml"/><Relationship Id="rId14" Type="http://schemas.openxmlformats.org/officeDocument/2006/relationships/chart" Target="../charts/chart10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/>
          <p:nvPr/>
        </p:nvSpPr>
        <p:spPr>
          <a:xfrm>
            <a:off x="768698" y="560293"/>
            <a:ext cx="8385176" cy="1200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8575" tIns="28575" rIns="28575" bIns="28575" anchor="ctr">
            <a:spAutoFit/>
          </a:bodyPr>
          <a:lstStyle/>
          <a:p>
            <a:pPr algn="l" defTabSz="4334824">
              <a:lnSpc>
                <a:spcPct val="80000"/>
              </a:lnSpc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t>Informe de resultats</a:t>
            </a:r>
          </a:p>
          <a:p>
            <a:pPr algn="l" defTabSz="4334824">
              <a:lnSpc>
                <a:spcPct val="80000"/>
              </a:lnSpc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t>Sostenibilitat de l’esdeveniment</a:t>
            </a:r>
          </a:p>
        </p:txBody>
      </p:sp>
      <p:sp>
        <p:nvSpPr>
          <p:cNvPr id="152" name="Línia"/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/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/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/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/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/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8" name="Imatge" descr="Imatge"/>
          <p:cNvPicPr>
            <a:picLocks noChangeAspect="1"/>
          </p:cNvPicPr>
          <p:nvPr/>
        </p:nvPicPr>
        <p:blipFill>
          <a:blip r:embed="rId2"/>
          <a:srcRect t="16032" b="16032"/>
          <a:stretch>
            <a:fillRect/>
          </a:stretch>
        </p:blipFill>
        <p:spPr>
          <a:xfrm>
            <a:off x="654399" y="5554186"/>
            <a:ext cx="4067176" cy="828918"/>
          </a:xfrm>
          <a:prstGeom prst="rect">
            <a:avLst/>
          </a:prstGeom>
          <a:ln w="3175">
            <a:miter lim="400000"/>
          </a:ln>
        </p:spPr>
      </p:pic>
      <p:pic>
        <p:nvPicPr>
          <p:cNvPr id="159" name="Imatge" descr="Imat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 descr="Imatge"/>
          <p:cNvPicPr>
            <a:picLocks noChangeAspect="1"/>
          </p:cNvPicPr>
          <p:nvPr/>
        </p:nvPicPr>
        <p:blipFill>
          <a:blip r:embed="rId4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1" name="Petjada de Carboni Total (tCO2 eq)"/>
          <p:cNvSpPr txBox="1"/>
          <p:nvPr/>
        </p:nvSpPr>
        <p:spPr>
          <a:xfrm>
            <a:off x="724716" y="8669845"/>
            <a:ext cx="3366980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Petjada de Carboni Total (tCO2 eq)</a:t>
            </a:r>
          </a:p>
        </p:txBody>
      </p:sp>
      <p:sp>
        <p:nvSpPr>
          <p:cNvPr id="162" name="Línia"/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graphicFrame>
        <p:nvGraphicFramePr>
          <p:cNvPr id="163" name="Gràfic sectorial 2D"/>
          <p:cNvGraphicFramePr/>
          <p:nvPr>
            <p:extLst>
              <p:ext uri="{D42A27DB-BD31-4B8C-83A1-F6EECF244321}">
                <p14:modId xmlns:p14="http://schemas.microsoft.com/office/powerpoint/2010/main" val="958357507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4" name="Ambiental: canvi climàtic"/>
          <p:cNvSpPr txBox="1"/>
          <p:nvPr/>
        </p:nvSpPr>
        <p:spPr>
          <a:xfrm>
            <a:off x="736295" y="7655428"/>
            <a:ext cx="9133457" cy="5651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Ambiental: canvi climàtic</a:t>
            </a:r>
          </a:p>
        </p:txBody>
      </p:sp>
      <p:sp>
        <p:nvSpPr>
          <p:cNvPr id="165" name="Social: gènere"/>
          <p:cNvSpPr txBox="1"/>
          <p:nvPr/>
        </p:nvSpPr>
        <p:spPr>
          <a:xfrm>
            <a:off x="736295" y="15566406"/>
            <a:ext cx="9133457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Social: gènere</a:t>
            </a:r>
          </a:p>
        </p:txBody>
      </p:sp>
      <p:graphicFrame>
        <p:nvGraphicFramePr>
          <p:cNvPr id="166" name="Gràfic de columnes 2D"/>
          <p:cNvGraphicFramePr/>
          <p:nvPr/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97520"/>
            <a:ext cx="3971799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Total personal que ha treballat a l’esdeveniment segons gènere (%)</a:t>
            </a:r>
          </a:p>
        </p:txBody>
      </p:sp>
      <p:sp>
        <p:nvSpPr>
          <p:cNvPr id="168" name="Petjada de carboni Mobilitat (tCO2 eq)"/>
          <p:cNvSpPr txBox="1"/>
          <p:nvPr/>
        </p:nvSpPr>
        <p:spPr>
          <a:xfrm>
            <a:off x="5059137" y="8669845"/>
            <a:ext cx="3132593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Petjada de carboni Mobilitat (tCO2 eq)</a:t>
            </a:r>
          </a:p>
        </p:txBody>
      </p:sp>
      <p:graphicFrame>
        <p:nvGraphicFramePr>
          <p:cNvPr id="169" name="Gràfic sectorial 2D"/>
          <p:cNvGraphicFramePr/>
          <p:nvPr/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9042702" y="8669845"/>
            <a:ext cx="4087827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Petjada de carboni excloent mobilitat (tCO2eq)</a:t>
            </a:r>
          </a:p>
        </p:txBody>
      </p:sp>
      <p:graphicFrame>
        <p:nvGraphicFramePr>
          <p:cNvPr id="171" name="Gràfic sectorial 2D"/>
          <p:cNvGraphicFramePr/>
          <p:nvPr/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2" name="Gràfic de columnes 2D"/>
          <p:cNvGraphicFramePr/>
          <p:nvPr/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497522"/>
            <a:ext cx="4185853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Personal contractat només per l'esdeveniment (%)</a:t>
            </a:r>
          </a:p>
        </p:txBody>
      </p:sp>
      <p:graphicFrame>
        <p:nvGraphicFramePr>
          <p:cNvPr id="174" name="Gràfic de columnes 2D"/>
          <p:cNvGraphicFramePr/>
          <p:nvPr/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2" y="16497520"/>
            <a:ext cx="2824721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Total personal segons rol</a:t>
            </a:r>
          </a:p>
        </p:txBody>
      </p:sp>
      <p:graphicFrame>
        <p:nvGraphicFramePr>
          <p:cNvPr id="176" name="Gràfic sectorial 2D"/>
          <p:cNvGraphicFramePr/>
          <p:nvPr/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719369" y="22225662"/>
            <a:ext cx="3971800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Personal de servei que ha treballat a l'esdeveniment segons gènere (%)</a:t>
            </a:r>
          </a:p>
        </p:txBody>
      </p:sp>
      <p:graphicFrame>
        <p:nvGraphicFramePr>
          <p:cNvPr id="178" name="Gràfic sectorial 2D"/>
          <p:cNvGraphicFramePr/>
          <p:nvPr/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225662"/>
            <a:ext cx="3641401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Personal en llocs tècnics que ha treballat a l'esdeveniment segons gènere (%)</a:t>
            </a:r>
          </a:p>
        </p:txBody>
      </p:sp>
      <p:graphicFrame>
        <p:nvGraphicFramePr>
          <p:cNvPr id="180" name="Gràfic sectorial 2D"/>
          <p:cNvGraphicFramePr/>
          <p:nvPr/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225662"/>
            <a:ext cx="3798979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Personal en llocs directius que ha treballat a l'esdeveniment segons gènere (%)</a:t>
            </a:r>
          </a:p>
        </p:txBody>
      </p:sp>
      <p:graphicFrame>
        <p:nvGraphicFramePr>
          <p:cNvPr id="182" name="Gràfic de columnes 2D"/>
          <p:cNvGraphicFramePr/>
          <p:nvPr/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53580"/>
            <a:ext cx="3971799" cy="3848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Gènere ponents (%)</a:t>
            </a:r>
          </a:p>
        </p:txBody>
      </p:sp>
      <p:graphicFrame>
        <p:nvGraphicFramePr>
          <p:cNvPr id="184" name="Gràfic sectorial 2D"/>
          <p:cNvGraphicFramePr/>
          <p:nvPr/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338811" y="28653580"/>
            <a:ext cx="2824722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Temps ponències segons gènere (%)</a:t>
            </a:r>
          </a:p>
        </p:txBody>
      </p:sp>
      <p:graphicFrame>
        <p:nvGraphicFramePr>
          <p:cNvPr id="186" name="Gràfic de columnes 2D"/>
          <p:cNvGraphicFramePr/>
          <p:nvPr/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653580"/>
            <a:ext cx="2427181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Gènere ponents directius (%)</a:t>
            </a:r>
          </a:p>
        </p:txBody>
      </p:sp>
      <p:sp>
        <p:nvSpPr>
          <p:cNvPr id="188" name="Social: inclusió d’origen i procedencia"/>
          <p:cNvSpPr txBox="1"/>
          <p:nvPr/>
        </p:nvSpPr>
        <p:spPr>
          <a:xfrm>
            <a:off x="746248" y="35351603"/>
            <a:ext cx="10844531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Social: inclusió d’origen i procedencia</a:t>
            </a:r>
          </a:p>
        </p:txBody>
      </p:sp>
      <p:graphicFrame>
        <p:nvGraphicFramePr>
          <p:cNvPr id="189" name="Gràfic de columnes 2D"/>
          <p:cNvGraphicFramePr/>
          <p:nvPr/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0" name="Procedència persones treballadores a l'esdeveniment (%)"/>
          <p:cNvSpPr txBox="1"/>
          <p:nvPr/>
        </p:nvSpPr>
        <p:spPr>
          <a:xfrm>
            <a:off x="743353" y="36339867"/>
            <a:ext cx="5398514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Procedència persones treballadores a l'esdeveniment (%)</a:t>
            </a:r>
          </a:p>
        </p:txBody>
      </p:sp>
      <p:graphicFrame>
        <p:nvGraphicFramePr>
          <p:cNvPr id="191" name="Gràfic de columnes 2D"/>
          <p:cNvGraphicFramePr/>
          <p:nvPr/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331700"/>
            <a:ext cx="5684118" cy="3848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Ponents segons orígen</a:t>
            </a:r>
          </a:p>
        </p:txBody>
      </p:sp>
      <p:sp>
        <p:nvSpPr>
          <p:cNvPr id="193" name="Social: discapacitat"/>
          <p:cNvSpPr txBox="1"/>
          <p:nvPr/>
        </p:nvSpPr>
        <p:spPr>
          <a:xfrm>
            <a:off x="714632" y="43072958"/>
            <a:ext cx="9133457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Social: discapacitat</a:t>
            </a:r>
          </a:p>
        </p:txBody>
      </p:sp>
      <p:graphicFrame>
        <p:nvGraphicFramePr>
          <p:cNvPr id="194" name="Gràfic sectorial 2D"/>
          <p:cNvGraphicFramePr/>
          <p:nvPr/>
        </p:nvGraphicFramePr>
        <p:xfrm>
          <a:off x="714632" y="45420824"/>
          <a:ext cx="2635757" cy="326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95" name="Personal amb discapacitat que ha treballat a l'esdeveniment (%)"/>
          <p:cNvSpPr txBox="1"/>
          <p:nvPr/>
        </p:nvSpPr>
        <p:spPr>
          <a:xfrm>
            <a:off x="714632" y="44032979"/>
            <a:ext cx="4050401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Personal amb discapacitat que ha treballat a l'esdeveniment (%)</a:t>
            </a:r>
          </a:p>
        </p:txBody>
      </p:sp>
      <p:graphicFrame>
        <p:nvGraphicFramePr>
          <p:cNvPr id="196" name="Gràfic sectorial 2D"/>
          <p:cNvGraphicFramePr/>
          <p:nvPr/>
        </p:nvGraphicFramePr>
        <p:xfrm>
          <a:off x="5025513" y="45420824"/>
          <a:ext cx="2711154" cy="3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202659" y="44044963"/>
            <a:ext cx="2305939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Ponents amb discapacitat (%)</a:t>
            </a:r>
          </a:p>
        </p:txBody>
      </p:sp>
      <p:graphicFrame>
        <p:nvGraphicFramePr>
          <p:cNvPr id="201" name="Gràfic de columnes 2D"/>
          <p:cNvGraphicFramePr/>
          <p:nvPr/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5" y="44032979"/>
            <a:ext cx="2979920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Discapacitat segons gènere (%)</a:t>
            </a:r>
          </a:p>
        </p:txBody>
      </p:sp>
      <p:sp>
        <p:nvSpPr>
          <p:cNvPr id="213" name="Línia"/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4" name="Línia"/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/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/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 descr="Imatge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 descr="energia-renovable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 descr="Imatge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 descr="Imatge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/>
          <p:nvPr/>
        </p:nvSpPr>
        <p:spPr>
          <a:xfrm>
            <a:off x="959446" y="1037640"/>
            <a:ext cx="11997268" cy="5651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estimulació economia local</a:t>
            </a:r>
          </a:p>
        </p:txBody>
      </p:sp>
      <p:graphicFrame>
        <p:nvGraphicFramePr>
          <p:cNvPr id="7" name="Gràfic sectorial 2D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773162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974152"/>
            <a:ext cx="3303984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Seu de les empreses involucrades a l'esdeveniment</a:t>
            </a:r>
          </a:p>
        </p:txBody>
      </p:sp>
      <p:graphicFrame>
        <p:nvGraphicFramePr>
          <p:cNvPr id="9" name="Gràfic sectorial 2D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696505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74152"/>
            <a:ext cx="3303984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Producció del marxendatge que s'ofereix</a:t>
            </a:r>
          </a:p>
        </p:txBody>
      </p:sp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23465"/>
            <a:ext cx="11997268" cy="10223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diversificació del teixit econòmic i inclusió d’empreses d’inserció</a:t>
            </a:r>
          </a:p>
        </p:txBody>
      </p:sp>
      <p:graphicFrame>
        <p:nvGraphicFramePr>
          <p:cNvPr id="12" name="Gràfic de columnes 2D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776382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335601"/>
            <a:ext cx="4986564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Tipologia d'organització involucrada a l'esdeveniment</a:t>
            </a:r>
          </a:p>
        </p:txBody>
      </p:sp>
      <p:graphicFrame>
        <p:nvGraphicFramePr>
          <p:cNvPr id="14" name="Gràfic de columnes 2D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096380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474522" y="10335601"/>
            <a:ext cx="4986563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Participació a l'esdeveniment d'empreses d'inclusió social</a:t>
            </a:r>
          </a:p>
        </p:txBody>
      </p:sp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20119"/>
            <a:ext cx="11997268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retribució</a:t>
            </a:r>
          </a:p>
        </p:txBody>
      </p:sp>
      <p:graphicFrame>
        <p:nvGraphicFramePr>
          <p:cNvPr id="17" name="Gràfic de columnes 2D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052411"/>
              </p:ext>
            </p:extLst>
          </p:nvPr>
        </p:nvGraphicFramePr>
        <p:xfrm>
          <a:off x="849792" y="19458782"/>
          <a:ext cx="11501296" cy="71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8883600"/>
            <a:ext cx="11866317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Temporalitat de les persones treballadores a les empreses involucrades en l'organització de l'esdeveniment</a:t>
            </a:r>
          </a:p>
        </p:txBody>
      </p:sp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graphicFrame>
        <p:nvGraphicFramePr>
          <p:cNvPr id="20" name="Gràfic de columnes 2D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431969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092161"/>
            <a:ext cx="9113634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t>Ràtios empresarials empreses involucrades en la realització de l'esdeveniment (%)</a:t>
            </a:r>
          </a:p>
        </p:txBody>
      </p:sp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FDE701EA7B948A24F2399A26977DE" ma:contentTypeVersion="14" ma:contentTypeDescription="Crea un document nou" ma:contentTypeScope="" ma:versionID="5c8de73b35cf15bddefa0812d651d0e4">
  <xsd:schema xmlns:xsd="http://www.w3.org/2001/XMLSchema" xmlns:xs="http://www.w3.org/2001/XMLSchema" xmlns:p="http://schemas.microsoft.com/office/2006/metadata/properties" xmlns:ns2="4e836330-3391-49c5-a309-f88530646c24" xmlns:ns3="b3fc8e31-a137-439c-aa00-4f524428805c" targetNamespace="http://schemas.microsoft.com/office/2006/metadata/properties" ma:root="true" ma:fieldsID="b7fe0833212573b95b1c71649dbd7106" ns2:_="" ns3:_="">
    <xsd:import namespace="4e836330-3391-49c5-a309-f88530646c24"/>
    <xsd:import namespace="b3fc8e31-a137-439c-aa00-4f524428805c"/>
    <xsd:element name="properties">
      <xsd:complexType>
        <xsd:sequence>
          <xsd:element name="documentManagement">
            <xsd:complexType>
              <xsd:all>
                <xsd:element ref="ns2:Unitat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36330-3391-49c5-a309-f88530646c24" elementFormDefault="qualified">
    <xsd:import namespace="http://schemas.microsoft.com/office/2006/documentManagement/types"/>
    <xsd:import namespace="http://schemas.microsoft.com/office/infopath/2007/PartnerControls"/>
    <xsd:element name="Unitat" ma:index="8" nillable="true" ma:displayName="Unitat" ma:default="CCB" ma:format="Dropdown" ma:internalName="Unitat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Etiquetes de la imatge" ma:readOnly="false" ma:fieldId="{5cf76f15-5ced-4ddc-b409-7134ff3c332f}" ma:taxonomyMulti="true" ma:sspId="d19f90c4-00d9-45b7-bc62-04f95cbe7a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c8e31-a137-439c-aa00-4f524428805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3eee41b-8701-47b8-93d2-801c70b44eb0}" ma:internalName="TaxCatchAll" ma:showField="CatchAllData" ma:web="b3fc8e31-a137-439c-aa00-4f52442880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itat xmlns="4e836330-3391-49c5-a309-f88530646c24">CCB</Unitat>
    <lcf76f155ced4ddcb4097134ff3c332f xmlns="4e836330-3391-49c5-a309-f88530646c24">
      <Terms xmlns="http://schemas.microsoft.com/office/infopath/2007/PartnerControls"/>
    </lcf76f155ced4ddcb4097134ff3c332f>
    <TaxCatchAll xmlns="b3fc8e31-a137-439c-aa00-4f524428805c" xsi:nil="true"/>
  </documentManagement>
</p:properties>
</file>

<file path=customXml/itemProps1.xml><?xml version="1.0" encoding="utf-8"?>
<ds:datastoreItem xmlns:ds="http://schemas.openxmlformats.org/officeDocument/2006/customXml" ds:itemID="{6558C26E-F279-4677-9F5B-35A37EA720E3}"/>
</file>

<file path=customXml/itemProps2.xml><?xml version="1.0" encoding="utf-8"?>
<ds:datastoreItem xmlns:ds="http://schemas.openxmlformats.org/officeDocument/2006/customXml" ds:itemID="{49270B4B-679C-4F71-ABE6-F247C139AFB2}"/>
</file>

<file path=customXml/itemProps3.xml><?xml version="1.0" encoding="utf-8"?>
<ds:datastoreItem xmlns:ds="http://schemas.openxmlformats.org/officeDocument/2006/customXml" ds:itemID="{8AFABB43-0BE3-4A77-946F-95ECEAA6BF1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Macintosh PowerPoint</Application>
  <PresentationFormat>Personalizado</PresentationFormat>
  <Paragraphs>66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Helvetica Neue</vt:lpstr>
      <vt:lpstr>Helvetica Neue LT Std 55 Roman</vt:lpstr>
      <vt:lpstr>Helvetica Neue LT Std 75 Bold</vt:lpstr>
      <vt:lpstr>Helvetica Neue LT Std 85 Heavy</vt:lpstr>
      <vt:lpstr>Helvetica Neue Medium</vt:lpstr>
      <vt:lpstr>21_BasicWhite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1</cp:revision>
  <dcterms:modified xsi:type="dcterms:W3CDTF">2023-12-15T07:50:06Z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0x0101006CBFDE701EA7B948A24F2399A26977DE</vt:lpwstr>
  </property>
</Properties>
</file>